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60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7323"/>
    <a:srgbClr val="00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211106"/>
          </a:xfrm>
        </p:spPr>
        <p:txBody>
          <a:bodyPr/>
          <a:lstStyle/>
          <a:p>
            <a:r>
              <a:rPr lang="sl-SI" dirty="0" smtClean="0"/>
              <a:t>Fran Milčinski: </a:t>
            </a:r>
            <a:br>
              <a:rPr lang="sl-SI" dirty="0" smtClean="0"/>
            </a:br>
            <a:r>
              <a:rPr lang="sl-SI" dirty="0" smtClean="0"/>
              <a:t>GUMBE JE POSOJAL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9848" y="3657875"/>
            <a:ext cx="7315200" cy="2299172"/>
          </a:xfrm>
        </p:spPr>
        <p:txBody>
          <a:bodyPr>
            <a:normAutofit/>
          </a:bodyPr>
          <a:lstStyle/>
          <a:p>
            <a:r>
              <a:rPr lang="sl-SI" sz="2800" dirty="0" smtClean="0"/>
              <a:t>Odlomek iz knjige Ptički brez gnezda</a:t>
            </a:r>
          </a:p>
          <a:p>
            <a:endParaRPr lang="sl-SI" sz="2800" dirty="0"/>
          </a:p>
          <a:p>
            <a:r>
              <a:rPr lang="sl-SI" sz="6000" dirty="0" smtClean="0">
                <a:solidFill>
                  <a:srgbClr val="FFFF00"/>
                </a:solidFill>
              </a:rPr>
              <a:t>REŠITVE</a:t>
            </a:r>
            <a:endParaRPr lang="sl-SI" sz="6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Gumbi oranžni 12mm, set 20 - Hobby &amp; Art, trgovina za ustvarjal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629" y="2120537"/>
            <a:ext cx="2917371" cy="307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82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BRANJE NOVEGA BESEDILA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595103" y="554953"/>
            <a:ext cx="7335280" cy="5738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b="1" dirty="0" smtClean="0"/>
          </a:p>
          <a:p>
            <a:pPr marL="0" indent="0">
              <a:buNone/>
            </a:pPr>
            <a:r>
              <a:rPr lang="sl-SI" sz="1800" b="1" dirty="0" smtClean="0"/>
              <a:t>Ob tem ko bereš besedilo, bodi pozoren na nove, neznane besede. Njihove razlage najdeš ob robu besedila.</a:t>
            </a:r>
          </a:p>
          <a:p>
            <a:pPr marL="0" indent="0">
              <a:buNone/>
            </a:pPr>
            <a:r>
              <a:rPr lang="sl-SI" sz="1800" b="1" dirty="0" smtClean="0"/>
              <a:t>Naslednje besede uporabi v poljubni novi povedi, ki jo zapiši na črto oz. v zvezek.</a:t>
            </a:r>
          </a:p>
          <a:p>
            <a:pPr marL="0" indent="0">
              <a:buNone/>
            </a:pPr>
            <a:r>
              <a:rPr lang="sl-SI" sz="1600" b="1" dirty="0" smtClean="0"/>
              <a:t>Npr..  boter     </a:t>
            </a:r>
            <a:r>
              <a:rPr lang="sl-SI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sl-SI" sz="1600" b="1" dirty="0" smtClean="0"/>
              <a:t>     </a:t>
            </a:r>
            <a:r>
              <a:rPr lang="sl-SI" sz="1600" b="1" i="1" dirty="0" smtClean="0"/>
              <a:t>Moj krstni boter mi je vedno v oporo.</a:t>
            </a:r>
          </a:p>
          <a:p>
            <a:pPr marL="0" indent="0">
              <a:buNone/>
            </a:pPr>
            <a:r>
              <a:rPr lang="sl-SI" sz="1600" b="1" i="1" dirty="0" smtClean="0">
                <a:solidFill>
                  <a:srgbClr val="DD7323"/>
                </a:solidFill>
              </a:rPr>
              <a:t>PO SMISLU …</a:t>
            </a:r>
          </a:p>
          <a:p>
            <a:pPr>
              <a:buFontTx/>
              <a:buChar char="-"/>
            </a:pPr>
            <a:r>
              <a:rPr lang="sl-SI" b="1" dirty="0" smtClean="0"/>
              <a:t>pipec:  </a:t>
            </a:r>
            <a:r>
              <a:rPr lang="sl-SI" dirty="0" smtClean="0"/>
              <a:t>    </a:t>
            </a:r>
            <a:r>
              <a:rPr lang="sl-SI" i="1" dirty="0" smtClean="0"/>
              <a:t>Dedek je vzel v roke svoj pipec.</a:t>
            </a:r>
          </a:p>
          <a:p>
            <a:pPr>
              <a:buFontTx/>
              <a:buChar char="-"/>
            </a:pPr>
            <a:r>
              <a:rPr lang="sl-SI" b="1" dirty="0" smtClean="0"/>
              <a:t>planke: </a:t>
            </a:r>
            <a:r>
              <a:rPr lang="sl-SI" dirty="0" smtClean="0"/>
              <a:t>  </a:t>
            </a:r>
            <a:r>
              <a:rPr lang="sl-SI" i="1" dirty="0" smtClean="0"/>
              <a:t>Mojca Mavec že več let vodi oddajo Čez planke.</a:t>
            </a:r>
          </a:p>
          <a:p>
            <a:pPr>
              <a:buFontTx/>
              <a:buChar char="-"/>
            </a:pPr>
            <a:r>
              <a:rPr lang="sl-SI" b="1" dirty="0" smtClean="0"/>
              <a:t>pogoditi:</a:t>
            </a:r>
            <a:r>
              <a:rPr lang="sl-SI" dirty="0" smtClean="0"/>
              <a:t>  </a:t>
            </a:r>
            <a:r>
              <a:rPr lang="sl-SI" i="1" dirty="0" smtClean="0"/>
              <a:t>Oče se je pogodil za dobro ceno pri mesarju.</a:t>
            </a:r>
          </a:p>
          <a:p>
            <a:pPr>
              <a:buFontTx/>
              <a:buChar char="-"/>
            </a:pPr>
            <a:r>
              <a:rPr lang="sl-SI" b="1" dirty="0" smtClean="0"/>
              <a:t>klavrn: </a:t>
            </a:r>
            <a:r>
              <a:rPr lang="sl-SI" dirty="0" smtClean="0"/>
              <a:t>  </a:t>
            </a:r>
            <a:r>
              <a:rPr lang="sl-SI" i="1" dirty="0" smtClean="0"/>
              <a:t>Včeraj je bil tako klavrn dan, da ga želim pozabiti.</a:t>
            </a:r>
          </a:p>
          <a:p>
            <a:pPr>
              <a:buFontTx/>
              <a:buChar char="-"/>
            </a:pPr>
            <a:r>
              <a:rPr lang="sl-SI" b="1" dirty="0" smtClean="0"/>
              <a:t>togota:   </a:t>
            </a:r>
            <a:r>
              <a:rPr lang="sl-SI" i="1" dirty="0" smtClean="0"/>
              <a:t>Malega Jureta je zagrabila taka togota, da se je metal po </a:t>
            </a:r>
          </a:p>
          <a:p>
            <a:pPr marL="0" indent="0">
              <a:buNone/>
            </a:pPr>
            <a:r>
              <a:rPr lang="sl-SI" i="1" dirty="0" smtClean="0"/>
              <a:t>                     tleh.</a:t>
            </a:r>
          </a:p>
          <a:p>
            <a:pPr marL="0" indent="0">
              <a:buNone/>
            </a:pPr>
            <a:r>
              <a:rPr lang="sl-SI" dirty="0" smtClean="0"/>
              <a:t>-  </a:t>
            </a:r>
            <a:r>
              <a:rPr lang="sl-SI" b="1" dirty="0" smtClean="0"/>
              <a:t>zagozda</a:t>
            </a:r>
            <a:r>
              <a:rPr lang="sl-SI" dirty="0" smtClean="0"/>
              <a:t>: Odrezal si je kruh in zraven veliko zagozdo sira.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8621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VSEBINSKA</a:t>
            </a:r>
            <a:br>
              <a:rPr lang="sl-SI" dirty="0"/>
            </a:br>
            <a:r>
              <a:rPr lang="sl-SI" dirty="0"/>
              <a:t>ANALIZA </a:t>
            </a:r>
            <a:br>
              <a:rPr lang="sl-SI" dirty="0"/>
            </a:br>
            <a:r>
              <a:rPr lang="sl-SI" dirty="0"/>
              <a:t>BESEDILA 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r>
              <a:rPr lang="sl-SI" dirty="0">
                <a:solidFill>
                  <a:schemeClr val="accent4"/>
                </a:solidFill>
              </a:rPr>
              <a:t>Vprašanja in odgovore zapiši v zvezek.</a:t>
            </a:r>
            <a:br>
              <a:rPr lang="sl-SI" dirty="0">
                <a:solidFill>
                  <a:schemeClr val="accent4"/>
                </a:solidFill>
              </a:rPr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770811" y="687977"/>
            <a:ext cx="7881257" cy="56605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sz="3400" dirty="0" smtClean="0"/>
          </a:p>
          <a:p>
            <a:pPr marL="0" indent="0">
              <a:buNone/>
            </a:pPr>
            <a:endParaRPr lang="sl-SI" sz="7200" b="1" dirty="0" smtClean="0"/>
          </a:p>
          <a:p>
            <a:pPr marL="0" indent="0">
              <a:buNone/>
            </a:pPr>
            <a:endParaRPr lang="sl-SI" sz="7200" b="1" dirty="0"/>
          </a:p>
          <a:p>
            <a:pPr marL="0" indent="0">
              <a:buNone/>
            </a:pPr>
            <a:endParaRPr lang="sl-SI" sz="7200" b="1" dirty="0" smtClean="0"/>
          </a:p>
          <a:p>
            <a:pPr marL="0" indent="0">
              <a:buNone/>
            </a:pPr>
            <a:r>
              <a:rPr lang="sl-SI" sz="7200" b="1" dirty="0" smtClean="0"/>
              <a:t>Kje je živel Tonček do svojega 10. leta?</a:t>
            </a:r>
          </a:p>
          <a:p>
            <a:pPr marL="0" indent="0">
              <a:buNone/>
            </a:pPr>
            <a:r>
              <a:rPr lang="sl-SI" sz="7200" dirty="0" smtClean="0"/>
              <a:t>Tonček je do svojega 10 leta živel pri teti Mici na Dolenjskem.</a:t>
            </a:r>
            <a:endParaRPr lang="sl-SI" sz="7200" dirty="0"/>
          </a:p>
          <a:p>
            <a:pPr marL="0" indent="0">
              <a:buNone/>
            </a:pPr>
            <a:r>
              <a:rPr lang="sl-SI" sz="7200" b="1" dirty="0" smtClean="0"/>
              <a:t>Zakaj </a:t>
            </a:r>
            <a:r>
              <a:rPr lang="sl-SI" sz="7200" b="1" dirty="0"/>
              <a:t>je čevljar Pirc svojega sina </a:t>
            </a:r>
            <a:r>
              <a:rPr lang="sl-SI" sz="7200" b="1" dirty="0" smtClean="0"/>
              <a:t>Tončka pri </a:t>
            </a:r>
            <a:r>
              <a:rPr lang="sl-SI" sz="7200" b="1" dirty="0"/>
              <a:t>desetih letih vzel k sebi v Ljubljano? </a:t>
            </a:r>
            <a:endParaRPr lang="sl-SI" sz="7200" b="1" dirty="0" smtClean="0"/>
          </a:p>
          <a:p>
            <a:pPr marL="0" indent="0">
              <a:buNone/>
            </a:pPr>
            <a:r>
              <a:rPr lang="sl-SI" sz="7200" dirty="0" smtClean="0"/>
              <a:t>K sebi ga je vzel zato, da bi ga vzgajal s trdo roko (strogo).</a:t>
            </a:r>
          </a:p>
          <a:p>
            <a:pPr marL="0" indent="0">
              <a:buNone/>
            </a:pPr>
            <a:r>
              <a:rPr lang="sl-SI" sz="7200" b="1" dirty="0" smtClean="0"/>
              <a:t>Kako se je fant počutil v mestu?</a:t>
            </a:r>
          </a:p>
          <a:p>
            <a:pPr marL="0" indent="0">
              <a:buNone/>
            </a:pPr>
            <a:r>
              <a:rPr lang="sl-SI" sz="7200" dirty="0" smtClean="0"/>
              <a:t>V mestu se je počutil slabo, ker so ga tovariši </a:t>
            </a:r>
            <a:r>
              <a:rPr lang="sl-SI" sz="7200" dirty="0" smtClean="0"/>
              <a:t>zbadali in </a:t>
            </a:r>
            <a:r>
              <a:rPr lang="sl-SI" sz="7200" dirty="0" smtClean="0"/>
              <a:t>se jih je kar bal.</a:t>
            </a:r>
          </a:p>
          <a:p>
            <a:pPr marL="0" indent="0">
              <a:buNone/>
            </a:pPr>
            <a:r>
              <a:rPr lang="sl-SI" sz="7200" b="1" dirty="0" smtClean="0"/>
              <a:t> Zaradi česa so drugi fantje radi zafrkavali Tončka?</a:t>
            </a:r>
          </a:p>
          <a:p>
            <a:pPr marL="0" indent="0">
              <a:buNone/>
            </a:pPr>
            <a:r>
              <a:rPr lang="sl-SI" sz="7200" dirty="0" smtClean="0"/>
              <a:t>Zafrkavali so ga zaradi njegovega dolenjskega narečja.</a:t>
            </a:r>
          </a:p>
          <a:p>
            <a:pPr marL="0" indent="0">
              <a:buNone/>
            </a:pPr>
            <a:r>
              <a:rPr lang="sl-SI" sz="7200" b="1" dirty="0" smtClean="0"/>
              <a:t>Kdo izmed fantov je še posebej izstopal po predrznosti?</a:t>
            </a:r>
          </a:p>
          <a:p>
            <a:pPr marL="0" indent="0">
              <a:buNone/>
            </a:pPr>
            <a:r>
              <a:rPr lang="sl-SI" sz="7200" dirty="0" smtClean="0"/>
              <a:t>Še posebej je izstopal Likar.</a:t>
            </a:r>
          </a:p>
          <a:p>
            <a:pPr marL="0" indent="0">
              <a:buNone/>
            </a:pPr>
            <a:r>
              <a:rPr lang="sl-SI" sz="7200" b="1" dirty="0" smtClean="0"/>
              <a:t>Katero igro so se radi igrali drugi fantje?</a:t>
            </a:r>
          </a:p>
          <a:p>
            <a:pPr marL="0" indent="0">
              <a:buNone/>
            </a:pPr>
            <a:r>
              <a:rPr lang="sl-SI" sz="7200" dirty="0" smtClean="0"/>
              <a:t>Radi so se igrali metati v ris.</a:t>
            </a:r>
          </a:p>
          <a:p>
            <a:pPr marL="0" indent="0">
              <a:buNone/>
            </a:pPr>
            <a:r>
              <a:rPr lang="sl-SI" sz="7200" b="1" dirty="0" smtClean="0"/>
              <a:t>V čem jim je Tonček pri tem prišel prav?</a:t>
            </a:r>
          </a:p>
          <a:p>
            <a:pPr marL="0" indent="0">
              <a:buNone/>
            </a:pPr>
            <a:r>
              <a:rPr lang="sl-SI" sz="7200" dirty="0" smtClean="0"/>
              <a:t>Prav jim je prišel, da so si pri njem izposodili gumbe.</a:t>
            </a:r>
          </a:p>
          <a:p>
            <a:pPr marL="0" indent="0">
              <a:buNone/>
            </a:pPr>
            <a:r>
              <a:rPr lang="sl-SI" sz="7200" b="1" dirty="0" smtClean="0"/>
              <a:t>Zakaj se jim fant ni uprl?</a:t>
            </a:r>
          </a:p>
          <a:p>
            <a:pPr marL="0" indent="0">
              <a:buNone/>
            </a:pPr>
            <a:r>
              <a:rPr lang="sl-SI" sz="7200" dirty="0" smtClean="0"/>
              <a:t>Ni se jim uprl, ker je bil boječ in tudi naiven.</a:t>
            </a:r>
          </a:p>
          <a:p>
            <a:pPr marL="0" indent="0">
              <a:buNone/>
            </a:pPr>
            <a:endParaRPr lang="sl-SI" sz="7200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3244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913095" y="537882"/>
            <a:ext cx="7298268" cy="58034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smtClean="0"/>
              <a:t>Kako so Tončka nekega dne še posebej osramotili?</a:t>
            </a:r>
          </a:p>
          <a:p>
            <a:pPr marL="0" indent="0">
              <a:buNone/>
            </a:pPr>
            <a:r>
              <a:rPr lang="sl-SI" dirty="0" smtClean="0"/>
              <a:t>Osramotili so ga tako, da so mu pobrali vse gumbe s suknjiča in hlač, ki jih je moral prav držati, da mu niso zlezle navzdol.</a:t>
            </a:r>
          </a:p>
          <a:p>
            <a:pPr marL="0" indent="0">
              <a:buNone/>
            </a:pPr>
            <a:r>
              <a:rPr lang="sl-SI" b="1" dirty="0" smtClean="0"/>
              <a:t>Ali je Tonček zahteval nazaj, kar jim je „posodil“?</a:t>
            </a:r>
          </a:p>
          <a:p>
            <a:pPr marL="0" indent="0">
              <a:buNone/>
            </a:pPr>
            <a:r>
              <a:rPr lang="sl-SI" dirty="0" smtClean="0"/>
              <a:t>Rekel je, naj mu vrnejo, vendar premalo odločno, bolj stokajoče.</a:t>
            </a:r>
          </a:p>
          <a:p>
            <a:pPr marL="0" indent="0">
              <a:buNone/>
            </a:pPr>
            <a:r>
              <a:rPr lang="sl-SI" b="1" dirty="0" smtClean="0"/>
              <a:t>Kako se je odzval Likar?</a:t>
            </a:r>
          </a:p>
          <a:p>
            <a:pPr marL="0" indent="0">
              <a:buNone/>
            </a:pPr>
            <a:r>
              <a:rPr lang="sl-SI" dirty="0" smtClean="0"/>
              <a:t>Norčeval se je iz Tončka, naj išče gumbe, kamor jih je </a:t>
            </a:r>
            <a:r>
              <a:rPr lang="sl-SI" dirty="0" smtClean="0"/>
              <a:t>dal, </a:t>
            </a:r>
            <a:r>
              <a:rPr lang="sl-SI" dirty="0" smtClean="0"/>
              <a:t>in še očeta mu je </a:t>
            </a:r>
            <a:r>
              <a:rPr lang="sl-SI" dirty="0" err="1" smtClean="0"/>
              <a:t>posmehujoče</a:t>
            </a:r>
            <a:r>
              <a:rPr lang="sl-SI" dirty="0" smtClean="0"/>
              <a:t> dal „pozdraviti po oslu“.</a:t>
            </a:r>
          </a:p>
          <a:p>
            <a:pPr marL="0" indent="0">
              <a:buNone/>
            </a:pPr>
            <a:r>
              <a:rPr lang="sl-SI" b="1" dirty="0" smtClean="0"/>
              <a:t>Kako je ravnal oče, ko je izvedel, kaj se je Tončku zgodilo?</a:t>
            </a:r>
          </a:p>
          <a:p>
            <a:pPr marL="0" indent="0">
              <a:buNone/>
            </a:pPr>
            <a:r>
              <a:rPr lang="sl-SI" dirty="0" smtClean="0"/>
              <a:t>Oče se je zelo razhudil in oklofutal Tončka. Ko pa se je pomiril, je začel modrovati in ga </a:t>
            </a:r>
            <a:r>
              <a:rPr lang="sl-SI" dirty="0" err="1" smtClean="0"/>
              <a:t>podučevati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b="1" dirty="0" smtClean="0"/>
              <a:t>Kako pa je ravnala mama?</a:t>
            </a:r>
          </a:p>
          <a:p>
            <a:pPr marL="0" indent="0">
              <a:buNone/>
            </a:pPr>
            <a:r>
              <a:rPr lang="sl-SI" dirty="0" smtClean="0"/>
              <a:t>Mami </a:t>
            </a:r>
            <a:r>
              <a:rPr lang="sl-SI" dirty="0" smtClean="0"/>
              <a:t>se je otrok smilil, mirila je </a:t>
            </a:r>
            <a:r>
              <a:rPr lang="sl-SI" smtClean="0"/>
              <a:t>očeta, </a:t>
            </a:r>
            <a:r>
              <a:rPr lang="sl-SI" smtClean="0"/>
              <a:t>potem </a:t>
            </a:r>
            <a:r>
              <a:rPr lang="sl-SI" dirty="0" smtClean="0"/>
              <a:t>pa je dala Tončku malico.</a:t>
            </a:r>
          </a:p>
          <a:p>
            <a:pPr marL="0" indent="0">
              <a:buNone/>
            </a:pPr>
            <a:r>
              <a:rPr lang="sl-SI" b="1" dirty="0" smtClean="0"/>
              <a:t>Kdo je bil še prisoten, ko so fanta oštevali?</a:t>
            </a:r>
          </a:p>
          <a:p>
            <a:pPr marL="0" indent="0">
              <a:buNone/>
            </a:pPr>
            <a:r>
              <a:rPr lang="sl-SI" dirty="0" smtClean="0"/>
              <a:t>Prisoten je bil vajenec.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3814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2918" y="1123838"/>
            <a:ext cx="2951836" cy="2455385"/>
          </a:xfrm>
        </p:spPr>
        <p:txBody>
          <a:bodyPr/>
          <a:lstStyle/>
          <a:p>
            <a:r>
              <a:rPr lang="sl-SI" dirty="0" smtClean="0"/>
              <a:t>POGLOBI  SE  V BESEDILO …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6684" y="524434"/>
            <a:ext cx="7315200" cy="55976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l-SI" dirty="0">
              <a:solidFill>
                <a:srgbClr val="DD7323"/>
              </a:solidFill>
            </a:endParaRPr>
          </a:p>
          <a:p>
            <a:r>
              <a:rPr lang="sl-SI" sz="2400" dirty="0" smtClean="0">
                <a:solidFill>
                  <a:srgbClr val="DD7323"/>
                </a:solidFill>
              </a:rPr>
              <a:t>Iz besedila izpiši tiste besede, ki nam povedo, da  Likar ni imel časa za šolske reči.</a:t>
            </a:r>
          </a:p>
          <a:p>
            <a:pPr marL="0" indent="0">
              <a:buNone/>
            </a:pPr>
            <a:r>
              <a:rPr lang="sl-SI" sz="2400" i="1" dirty="0" smtClean="0">
                <a:solidFill>
                  <a:srgbClr val="DD7323"/>
                </a:solidFill>
              </a:rPr>
              <a:t>    </a:t>
            </a:r>
            <a:r>
              <a:rPr lang="sl-SI" sz="2400" i="1" dirty="0" smtClean="0">
                <a:solidFill>
                  <a:schemeClr val="tx1"/>
                </a:solidFill>
              </a:rPr>
              <a:t>… preobilni drugi posli žal niso puščali toliko časa za   </a:t>
            </a:r>
          </a:p>
          <a:p>
            <a:pPr marL="0" indent="0">
              <a:buNone/>
            </a:pPr>
            <a:r>
              <a:rPr lang="sl-SI" sz="2400" i="1" dirty="0">
                <a:solidFill>
                  <a:schemeClr val="tx1"/>
                </a:solidFill>
              </a:rPr>
              <a:t> </a:t>
            </a:r>
            <a:r>
              <a:rPr lang="sl-SI" sz="2400" i="1" dirty="0" smtClean="0">
                <a:solidFill>
                  <a:schemeClr val="tx1"/>
                </a:solidFill>
              </a:rPr>
              <a:t>       šolske reči …</a:t>
            </a:r>
          </a:p>
          <a:p>
            <a:r>
              <a:rPr lang="sl-SI" sz="2400" dirty="0" smtClean="0">
                <a:solidFill>
                  <a:srgbClr val="DD7323"/>
                </a:solidFill>
              </a:rPr>
              <a:t>Poišči tisti del besedila, ki ti pove, kako so igrali igro. Po opisu nariši skico. </a:t>
            </a:r>
          </a:p>
          <a:p>
            <a:pPr marL="0" indent="0">
              <a:buNone/>
            </a:pPr>
            <a:r>
              <a:rPr lang="sl-SI" sz="2400" dirty="0" smtClean="0">
                <a:solidFill>
                  <a:srgbClr val="DD7323"/>
                </a:solidFill>
              </a:rPr>
              <a:t>                                      </a:t>
            </a:r>
          </a:p>
          <a:p>
            <a:endParaRPr lang="sl-SI" sz="2400" dirty="0" smtClean="0">
              <a:solidFill>
                <a:srgbClr val="DD7323"/>
              </a:solidFill>
            </a:endParaRPr>
          </a:p>
          <a:p>
            <a:r>
              <a:rPr lang="sl-SI" sz="2400" dirty="0">
                <a:solidFill>
                  <a:srgbClr val="DD7323"/>
                </a:solidFill>
              </a:rPr>
              <a:t>Pisatelj gradi zgodbo na humorističnem poigravanju z </a:t>
            </a:r>
            <a:r>
              <a:rPr lang="sl-SI" sz="2400" dirty="0" smtClean="0">
                <a:solidFill>
                  <a:srgbClr val="DD7323"/>
                </a:solidFill>
              </a:rPr>
              <a:t>jezikom. Izpiši očetovo modrovanje, ko ga je minila togota.</a:t>
            </a:r>
          </a:p>
          <a:p>
            <a:pPr marL="0" indent="0">
              <a:buNone/>
            </a:pPr>
            <a:r>
              <a:rPr lang="sl-SI" sz="2400" i="1" dirty="0" smtClean="0">
                <a:solidFill>
                  <a:schemeClr val="tx1"/>
                </a:solidFill>
              </a:rPr>
              <a:t> „Fant, fant, kaj bo še s tabo! Zdaj zapravljaš gumbe,  kadar boš imel denar, boš pa denar. Malo premisli! Glej, kruha ti lahko dam, pameti ti pa ne morem, ako nočeš sam!“</a:t>
            </a:r>
            <a:endParaRPr lang="sl-SI" sz="2400" i="1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165" y="3306672"/>
            <a:ext cx="2143125" cy="2143125"/>
          </a:xfrm>
          <a:prstGeom prst="rect">
            <a:avLst/>
          </a:prstGeom>
        </p:spPr>
      </p:pic>
      <p:cxnSp>
        <p:nvCxnSpPr>
          <p:cNvPr id="6" name="Raven povezovalnik 5"/>
          <p:cNvCxnSpPr/>
          <p:nvPr/>
        </p:nvCxnSpPr>
        <p:spPr>
          <a:xfrm>
            <a:off x="5311588" y="3455894"/>
            <a:ext cx="13447" cy="726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avokotnik 6"/>
          <p:cNvSpPr/>
          <p:nvPr/>
        </p:nvSpPr>
        <p:spPr>
          <a:xfrm>
            <a:off x="6992471" y="3469341"/>
            <a:ext cx="753035" cy="712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1" name="Raven povezovalnik 10"/>
          <p:cNvCxnSpPr>
            <a:stCxn id="7" idx="0"/>
            <a:endCxn id="7" idx="2"/>
          </p:cNvCxnSpPr>
          <p:nvPr/>
        </p:nvCxnSpPr>
        <p:spPr>
          <a:xfrm>
            <a:off x="7368989" y="3469341"/>
            <a:ext cx="0" cy="712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>
            <a:stCxn id="7" idx="1"/>
            <a:endCxn id="7" idx="3"/>
          </p:cNvCxnSpPr>
          <p:nvPr/>
        </p:nvCxnSpPr>
        <p:spPr>
          <a:xfrm>
            <a:off x="6992471" y="3825688"/>
            <a:ext cx="753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559173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556</TotalTime>
  <Words>638</Words>
  <Application>Microsoft Office PowerPoint</Application>
  <PresentationFormat>Širokozaslonsko</PresentationFormat>
  <Paragraphs>69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 2</vt:lpstr>
      <vt:lpstr>Okvir</vt:lpstr>
      <vt:lpstr>Fran Milčinski:  GUMBE JE POSOJAL</vt:lpstr>
      <vt:lpstr>BRANJE NOVEGA BESEDILA</vt:lpstr>
      <vt:lpstr>VSEBINSKA ANALIZA  BESEDILA   Vprašanja in odgovore zapiši v zvezek. </vt:lpstr>
      <vt:lpstr>PowerPointova predstavitev</vt:lpstr>
      <vt:lpstr>POGLOBI  SE  V BESEDILO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 Milčinski:  GUMBE JE POSOJAL</dc:title>
  <dc:creator>SIO</dc:creator>
  <cp:lastModifiedBy>SIO</cp:lastModifiedBy>
  <cp:revision>33</cp:revision>
  <dcterms:created xsi:type="dcterms:W3CDTF">2020-05-14T07:34:53Z</dcterms:created>
  <dcterms:modified xsi:type="dcterms:W3CDTF">2020-05-23T16:06:04Z</dcterms:modified>
</cp:coreProperties>
</file>